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.jpeg" ContentType="image/jpeg"/>
  <Override PartName="/ppt/media/image5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6.jpeg" ContentType="image/jpeg"/>
  <Override PartName="/ppt/media/image7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Rails - Frontend x2 - iOS - Android</a:t>
            </a:r>
          </a:p>
          <a:p>
            <a:pPr/>
            <a:r>
              <a:t>test = suite de tests pour iOS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1-Réduire le temps 2-pas avoir de dépendance 3-pas être un frein 4-coverage minimum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Déployer ? 2 ligne bash</a:t>
            </a:r>
            <a:br/>
            <a:r>
              <a:t>Ok, docker… Simple dockerfile</a:t>
            </a:r>
            <a:br/>
            <a:r>
              <a:t>Simple app capistrano v3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Master fait un dist</a:t>
            </a:r>
          </a:p>
          <a:p>
            <a:pPr/>
            <a:r>
              <a:t>Mise en prod upload le dist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Fastlane</a:t>
            </a:r>
          </a:p>
          <a:p>
            <a:pPr/>
            <a:r>
              <a:t>build</a:t>
            </a:r>
          </a:p>
          <a:p>
            <a:pPr/>
            <a:r>
              <a:t>test flight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C’est quoi les “status” de PR?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1 - Simple job</a:t>
            </a:r>
          </a:p>
          <a:p>
            <a:pPr/>
            <a:r>
              <a:t>2 - || sur 1 type</a:t>
            </a:r>
          </a:p>
          <a:p>
            <a:pPr/>
            <a:r>
              <a:t>3 - Plus complexe flow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1 - Simple flow</a:t>
            </a:r>
          </a:p>
          <a:p>
            <a:pPr/>
            <a:r>
              <a:t>2 - Paralelisme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Global et Patch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hyperlink" Target="https://github.com/jmaitrehenry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Code, Ship and run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we make it works (As seen at work)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6-12-13 at 10.18.14 PM.png"/>
          <p:cNvPicPr>
            <a:picLocks noChangeAspect="1"/>
          </p:cNvPicPr>
          <p:nvPr/>
        </p:nvPicPr>
        <p:blipFill>
          <a:blip r:embed="rId3">
            <a:extLst/>
          </a:blip>
          <a:srcRect l="0" t="11124" r="13353" b="13353"/>
          <a:stretch>
            <a:fillRect/>
          </a:stretch>
        </p:blipFill>
        <p:spPr>
          <a:xfrm>
            <a:off x="-698815" y="1718046"/>
            <a:ext cx="14022968" cy="981591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Notre Flow - Merge to Prod - Rails</a:t>
            </a:r>
          </a:p>
        </p:txBody>
      </p:sp>
      <p:pic>
        <p:nvPicPr>
          <p:cNvPr id="187" name="Screen Shot 2016-12-13 at 10.02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701800"/>
            <a:ext cx="13004801" cy="4291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6-12-13 at 10.03.3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4318" y="5838878"/>
            <a:ext cx="5277990" cy="3935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 Shot 2016-12-13 at 10.16.00 PM.png"/>
          <p:cNvPicPr>
            <a:picLocks noChangeAspect="1"/>
          </p:cNvPicPr>
          <p:nvPr/>
        </p:nvPicPr>
        <p:blipFill>
          <a:blip r:embed="rId6">
            <a:extLst/>
          </a:blip>
          <a:srcRect l="2465" t="0" r="0" b="0"/>
          <a:stretch>
            <a:fillRect/>
          </a:stretch>
        </p:blipFill>
        <p:spPr>
          <a:xfrm>
            <a:off x="5797998" y="5940478"/>
            <a:ext cx="7201135" cy="4049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3"/>
      <p:bldP build="whole" bldLvl="1" animBg="1" rev="0" advAuto="0" spid="187" grpId="1"/>
      <p:bldP build="whole" bldLvl="1" animBg="1" rev="0" advAuto="0" spid="188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Notre Flow - Merge to Prod - JS / static app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 de master créé un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dist</a:t>
            </a:r>
            <a:r>
              <a:t> (webpack)</a:t>
            </a:r>
          </a:p>
          <a:p>
            <a:pPr/>
            <a:r>
              <a:t>Ansible upload le dist</a:t>
            </a:r>
          </a:p>
        </p:txBody>
      </p:sp>
      <p:pic>
        <p:nvPicPr>
          <p:cNvPr id="196" name="Screen Shot 2016-12-13 at 10.33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510004"/>
            <a:ext cx="13004801" cy="3447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2"/>
      <p:bldP build="p" bldLvl="5" animBg="1" rev="0" advAuto="0" spid="19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creen Shot 2016-12-13 at 10.18.14 PM.png"/>
          <p:cNvPicPr>
            <a:picLocks noChangeAspect="1"/>
          </p:cNvPicPr>
          <p:nvPr/>
        </p:nvPicPr>
        <p:blipFill>
          <a:blip r:embed="rId3">
            <a:extLst/>
          </a:blip>
          <a:srcRect l="0" t="11124" r="13353" b="13353"/>
          <a:stretch>
            <a:fillRect/>
          </a:stretch>
        </p:blipFill>
        <p:spPr>
          <a:xfrm>
            <a:off x="-698815" y="1718046"/>
            <a:ext cx="14022968" cy="981591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Notre Flow - Merge to Prod - iOS</a:t>
            </a:r>
          </a:p>
        </p:txBody>
      </p:sp>
      <p:pic>
        <p:nvPicPr>
          <p:cNvPr id="203" name="Screen Shot 2016-12-13 at 10.41.01 PM.png"/>
          <p:cNvPicPr>
            <a:picLocks noChangeAspect="1"/>
          </p:cNvPicPr>
          <p:nvPr/>
        </p:nvPicPr>
        <p:blipFill>
          <a:blip r:embed="rId4">
            <a:extLst/>
          </a:blip>
          <a:srcRect l="0" t="14268" r="0" b="0"/>
          <a:stretch>
            <a:fillRect/>
          </a:stretch>
        </p:blipFill>
        <p:spPr>
          <a:xfrm>
            <a:off x="-176030" y="1831543"/>
            <a:ext cx="6947288" cy="163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 Shot 2016-12-13 at 10.41.09 PM.png"/>
          <p:cNvPicPr>
            <a:picLocks noChangeAspect="1"/>
          </p:cNvPicPr>
          <p:nvPr/>
        </p:nvPicPr>
        <p:blipFill>
          <a:blip r:embed="rId5">
            <a:extLst/>
          </a:blip>
          <a:srcRect l="0" t="7926" r="0" b="0"/>
          <a:stretch>
            <a:fillRect/>
          </a:stretch>
        </p:blipFill>
        <p:spPr>
          <a:xfrm>
            <a:off x="-189643" y="6881220"/>
            <a:ext cx="13004801" cy="3075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 Shot 2016-12-13 at 10.41.20 PM.png"/>
          <p:cNvPicPr>
            <a:picLocks noChangeAspect="1"/>
          </p:cNvPicPr>
          <p:nvPr/>
        </p:nvPicPr>
        <p:blipFill>
          <a:blip r:embed="rId6">
            <a:extLst/>
          </a:blip>
          <a:srcRect l="0" t="5730" r="0" b="5730"/>
          <a:stretch>
            <a:fillRect/>
          </a:stretch>
        </p:blipFill>
        <p:spPr>
          <a:xfrm>
            <a:off x="-331916" y="2911078"/>
            <a:ext cx="15532795" cy="3931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16-12-13 at 10.41.07 PM.png"/>
          <p:cNvPicPr>
            <a:picLocks noChangeAspect="1"/>
          </p:cNvPicPr>
          <p:nvPr/>
        </p:nvPicPr>
        <p:blipFill>
          <a:blip r:embed="rId7">
            <a:extLst/>
          </a:blip>
          <a:srcRect l="8518" t="34307" r="0" b="20118"/>
          <a:stretch>
            <a:fillRect/>
          </a:stretch>
        </p:blipFill>
        <p:spPr>
          <a:xfrm>
            <a:off x="339323" y="1913509"/>
            <a:ext cx="6177589" cy="685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reen Shot 2016-12-13 at 10.41.32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317050" y="2515875"/>
            <a:ext cx="20652273" cy="6902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499" fill="hold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99"/>
                            </p:stCondLst>
                            <p:childTnLst>
                              <p:par>
                                <p:cTn id="24" presetClass="exit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" dur="499" fill="hold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98"/>
                            </p:stCondLst>
                            <p:childTnLst>
                              <p:par>
                                <p:cTn id="28" presetClass="exit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9" dur="499" fill="hold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6"/>
      <p:bldP build="whole" bldLvl="1" animBg="1" rev="0" advAuto="0" spid="206" grpId="7"/>
      <p:bldP build="whole" bldLvl="1" animBg="1" rev="0" advAuto="0" spid="205" grpId="2"/>
      <p:bldP build="whole" bldLvl="1" animBg="1" rev="0" advAuto="0" spid="205" grpId="5"/>
      <p:bldP build="whole" bldLvl="1" animBg="1" rev="0" advAuto="0" spid="207" grpId="8"/>
      <p:bldP build="whole" bldLvl="1" animBg="1" rev="0" advAuto="0" spid="203" grpId="1"/>
      <p:bldP build="whole" bldLvl="1" animBg="1" rev="0" advAuto="0" spid="204" grpId="3"/>
      <p:bldP build="whole" bldLvl="1" animBg="1" rev="0" advAuto="0" spid="203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Notre Flow - Merge to Prod</a:t>
            </a:r>
          </a:p>
        </p:txBody>
      </p:sp>
      <p:pic>
        <p:nvPicPr>
          <p:cNvPr id="213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2126683"/>
            <a:ext cx="9347200" cy="701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081" t="0" r="2699" b="0"/>
          <a:stretch>
            <a:fillRect/>
          </a:stretch>
        </p:blipFill>
        <p:spPr>
          <a:xfrm>
            <a:off x="6264998" y="-22140"/>
            <a:ext cx="6852908" cy="9797880"/>
          </a:xfrm>
          <a:prstGeom prst="rect">
            <a:avLst/>
          </a:prstGeom>
        </p:spPr>
      </p:pic>
      <p:sp>
        <p:nvSpPr>
          <p:cNvPr id="216" name="Shape 216"/>
          <p:cNvSpPr/>
          <p:nvPr>
            <p:ph type="body" idx="14"/>
          </p:nvPr>
        </p:nvSpPr>
        <p:spPr>
          <a:xfrm flipV="1">
            <a:off x="-282138" y="7680390"/>
            <a:ext cx="6451601" cy="2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7" name="Shape 217"/>
          <p:cNvSpPr/>
          <p:nvPr>
            <p:ph type="title"/>
          </p:nvPr>
        </p:nvSpPr>
        <p:spPr>
          <a:xfrm>
            <a:off x="-282138" y="631891"/>
            <a:ext cx="6451601" cy="7213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Nos outils</a:t>
            </a:r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xfrm>
            <a:off x="-282138" y="7731191"/>
            <a:ext cx="6451601" cy="2041490"/>
          </a:xfrm>
          <a:prstGeom prst="rect">
            <a:avLst/>
          </a:prstGeom>
        </p:spPr>
        <p:txBody>
          <a:bodyPr/>
          <a:lstStyle/>
          <a:p>
            <a:pPr defTabSz="525779">
              <a:spcBef>
                <a:spcPts val="500"/>
              </a:spcBef>
              <a:defRPr sz="6300"/>
            </a:pPr>
            <a:r>
              <a:t>Et pourquoi on les </a:t>
            </a:r>
          </a:p>
          <a:p>
            <a:pPr defTabSz="525779">
              <a:spcBef>
                <a:spcPts val="500"/>
              </a:spcBef>
              <a:defRPr sz="6300"/>
            </a:pPr>
            <a:r>
              <a:t>a choisi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</a:t>
            </a:r>
          </a:p>
          <a:p>
            <a:pPr/>
            <a:r>
              <a:t>Jenkins</a:t>
            </a:r>
          </a:p>
          <a:p>
            <a:pPr/>
            <a:r>
              <a:t>Codecov</a:t>
            </a:r>
          </a:p>
          <a:p>
            <a:pPr/>
            <a:r>
              <a:t>PullApprove</a:t>
            </a:r>
          </a:p>
        </p:txBody>
      </p:sp>
      <p:pic>
        <p:nvPicPr>
          <p:cNvPr id="2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5738" y="2075326"/>
            <a:ext cx="635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241" y="5004308"/>
            <a:ext cx="3871741" cy="387174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Nos Outils</a:t>
            </a:r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10516" y="4462424"/>
            <a:ext cx="5402112" cy="5402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41769" y="5091588"/>
            <a:ext cx="4143783" cy="414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4"/>
      <p:bldP build="p" bldLvl="5" animBg="1" rev="0" advAuto="0" spid="220" grpId="1"/>
      <p:bldP build="whole" bldLvl="1" animBg="1" rev="0" advAuto="0" spid="225" grpId="2"/>
      <p:bldP build="whole" bldLvl="1" animBg="1" rev="0" advAuto="0" spid="221" grpId="3"/>
      <p:bldP build="whole" bldLvl="1" animBg="1" rev="0" advAuto="0" spid="226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6774" y="-592620"/>
            <a:ext cx="7225355" cy="7225355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Nos Outils - Github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Beaucoup d’intégrations</a:t>
            </a:r>
          </a:p>
          <a:p>
            <a:pPr/>
            <a:r>
              <a:t>Version cloud qui fonctionne</a:t>
            </a:r>
          </a:p>
          <a:p>
            <a:pPr/>
            <a:r>
              <a:t>Status check sur les Pull Requests</a:t>
            </a:r>
          </a:p>
          <a:p>
            <a:pPr/>
            <a:r>
              <a:t>Leur mascotte est vraiment top</a:t>
            </a: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261" y="4406354"/>
            <a:ext cx="5329339" cy="5329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1217" y="4533591"/>
            <a:ext cx="5581065" cy="5581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Nos Outils - Github</a:t>
            </a:r>
          </a:p>
        </p:txBody>
      </p:sp>
      <p:pic>
        <p:nvPicPr>
          <p:cNvPr id="237" name="Screen Shot 2016-12-13 at 9.28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7231505"/>
            <a:ext cx="13004801" cy="5099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creen Shot 2016-12-13 at 9.27.4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778770"/>
            <a:ext cx="13004801" cy="5275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Nos Outils - Jenkins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Scale vraiment facilement et bien</a:t>
            </a:r>
          </a:p>
          <a:p>
            <a:pPr/>
            <a:r>
              <a:t>Beaucoup moins cher qu’un outil cloud (CircleCI, Travis, etc)</a:t>
            </a:r>
          </a:p>
          <a:p>
            <a:pPr/>
            <a:r>
              <a:t>Intégration Github, permet de relancer les builds avec un commentaire</a:t>
            </a:r>
          </a:p>
        </p:txBody>
      </p:sp>
      <p:pic>
        <p:nvPicPr>
          <p:cNvPr id="2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3805" y="4734626"/>
            <a:ext cx="6077190" cy="4326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Nos Outils - Jenkins</a:t>
            </a:r>
          </a:p>
        </p:txBody>
      </p:sp>
      <p:sp>
        <p:nvSpPr>
          <p:cNvPr id="249" name="Shape 2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0" name="Screen Shot 2016-12-13 at 9.02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55681"/>
            <a:ext cx="13004801" cy="683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Screen Shot 2016-12-13 at 9.04.0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679" y="1337699"/>
            <a:ext cx="12139675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creen Shot 2016-12-13 at 9.05.0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9135" y="2444431"/>
            <a:ext cx="9880601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499" fill="hold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500" fill="hold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499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  <p:bldP build="whole" bldLvl="1" animBg="1" rev="0" advAuto="0" spid="250" grpId="2"/>
      <p:bldP build="whole" bldLvl="1" animBg="1" rev="0" advAuto="0" spid="251" grpId="4"/>
      <p:bldP build="whole" bldLvl="1" animBg="1" rev="0" advAuto="0" spid="252" grpId="5"/>
      <p:bldP build="whole" bldLvl="1" animBg="1" rev="0" advAuto="0" spid="251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Downtown_Quebec_City copy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8017" t="0" r="2801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Shape 135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Qui suis-je ?</a:t>
            </a:r>
          </a:p>
        </p:txBody>
      </p:sp>
      <p:sp>
        <p:nvSpPr>
          <p:cNvPr id="137" name="Shape 137"/>
          <p:cNvSpPr/>
          <p:nvPr/>
        </p:nvSpPr>
        <p:spPr>
          <a:xfrm>
            <a:off x="7417841" y="2540770"/>
            <a:ext cx="460801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pc="0" sz="4800">
                <a:solidFill>
                  <a:srgbClr val="747676"/>
                </a:solidFill>
              </a:defRPr>
            </a:lvl1pPr>
          </a:lstStyle>
          <a:p>
            <a:pPr/>
            <a:r>
              <a:t>Julien Maitrehenry</a:t>
            </a:r>
          </a:p>
        </p:txBody>
      </p:sp>
      <p:sp>
        <p:nvSpPr>
          <p:cNvPr id="138" name="Shape 138"/>
          <p:cNvSpPr/>
          <p:nvPr/>
        </p:nvSpPr>
        <p:spPr>
          <a:xfrm>
            <a:off x="7744786" y="4419599"/>
            <a:ext cx="395412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pc="0" sz="3800">
                <a:solidFill>
                  <a:srgbClr val="747676"/>
                </a:solidFill>
              </a:defRPr>
            </a:lvl1pPr>
          </a:lstStyle>
          <a:p>
            <a:pPr/>
            <a:r>
              <a:t>DevOps at PetalMD</a:t>
            </a:r>
          </a:p>
        </p:txBody>
      </p:sp>
      <p:sp>
        <p:nvSpPr>
          <p:cNvPr id="139" name="Shape 139"/>
          <p:cNvSpPr/>
          <p:nvPr/>
        </p:nvSpPr>
        <p:spPr>
          <a:xfrm>
            <a:off x="7334342" y="6120629"/>
            <a:ext cx="477501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jmaitrehenry.ca</a:t>
            </a:r>
            <a:br/>
            <a:r>
              <a:rPr u="sng">
                <a:hlinkClick r:id="rId3" invalidUrl="" action="" tgtFrame="" tooltip="" history="1" highlightClick="0" endSnd="0"/>
              </a:rPr>
              <a:t>https://github.com/jmaitrehenry</a:t>
            </a:r>
            <a:br/>
            <a:r>
              <a:t>@jmaitrehenry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Nos Outils - Jenkins</a:t>
            </a:r>
          </a:p>
        </p:txBody>
      </p:sp>
      <p:pic>
        <p:nvPicPr>
          <p:cNvPr id="258" name="Screen Shot 2016-12-13 at 9.19.0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173179"/>
            <a:ext cx="13004801" cy="6974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creen Shot 2016-12-13 at 9.23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2554449"/>
            <a:ext cx="13004801" cy="5745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499" fill="hold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3"/>
      <p:bldP build="whole" bldLvl="1" animBg="1" rev="0" advAuto="0" spid="259" grpId="1"/>
      <p:bldP build="whole" bldLvl="1" animBg="1" rev="0" advAuto="0" spid="259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1070" y="4767150"/>
            <a:ext cx="5582660" cy="516246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Nos Outils - Codecov</a:t>
            </a:r>
          </a:p>
        </p:txBody>
      </p:sp>
      <p:sp>
        <p:nvSpPr>
          <p:cNvPr id="266" name="Shape 2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Très bonne intégration avec Github</a:t>
            </a:r>
          </a:p>
          <a:p>
            <a:pPr lvl="1"/>
            <a:r>
              <a:t>Status</a:t>
            </a:r>
          </a:p>
          <a:p>
            <a:pPr lvl="1"/>
            <a:r>
              <a:t>Commentaire</a:t>
            </a:r>
          </a:p>
          <a:p>
            <a:pPr/>
            <a:r>
              <a:t>Plugin Chrome pour voir le coverage dans Github</a:t>
            </a:r>
          </a:p>
          <a:p>
            <a:pPr/>
            <a:r>
              <a:t>Facile à configurer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Nos Outils - Codecov</a:t>
            </a:r>
          </a:p>
        </p:txBody>
      </p:sp>
      <p:pic>
        <p:nvPicPr>
          <p:cNvPr id="272" name="Screen Shot 2016-12-13 at 8.34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55493"/>
            <a:ext cx="13004801" cy="601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Screen Shot 2016-12-13 at 8.34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690376"/>
            <a:ext cx="13004801" cy="3600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creen Shot 2016-12-13 at 8.34.4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5380" y="7115317"/>
            <a:ext cx="13004801" cy="1609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Nos Outils - Codecov</a:t>
            </a:r>
          </a:p>
        </p:txBody>
      </p:sp>
      <p:pic>
        <p:nvPicPr>
          <p:cNvPr id="278" name="Screen Shot 2016-12-13 at 8.35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471" y="1701800"/>
            <a:ext cx="12611858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Nos Outils - PullApProve</a:t>
            </a:r>
          </a:p>
        </p:txBody>
      </p:sp>
      <p:sp>
        <p:nvSpPr>
          <p:cNvPr id="282" name="Shape 2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Intégration Github </a:t>
            </a:r>
          </a:p>
          <a:p>
            <a:pPr/>
            <a:r>
              <a:t>Mettre des règles sur des </a:t>
            </a:r>
            <a:r>
              <a:rPr>
                <a:latin typeface="Iowan Old Style Italic"/>
                <a:ea typeface="Iowan Old Style Italic"/>
                <a:cs typeface="Iowan Old Style Italic"/>
                <a:sym typeface="Iowan Old Style Italic"/>
              </a:rPr>
              <a:t>labels</a:t>
            </a:r>
          </a:p>
          <a:p>
            <a:pPr/>
            <a:r>
              <a:t>Mettre des règles sur des fichiers</a:t>
            </a:r>
          </a:p>
          <a:p>
            <a:pPr/>
            <a:r>
              <a:t>Approbation via commentaire Github</a:t>
            </a:r>
          </a:p>
        </p:txBody>
      </p:sp>
      <p:pic>
        <p:nvPicPr>
          <p:cNvPr id="2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8059436"/>
            <a:ext cx="10668000" cy="170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creen Shot 2016-12-13 at 8.31.05 PM.png"/>
          <p:cNvPicPr>
            <a:picLocks noChangeAspect="1"/>
          </p:cNvPicPr>
          <p:nvPr/>
        </p:nvPicPr>
        <p:blipFill>
          <a:blip r:embed="rId3">
            <a:extLst/>
          </a:blip>
          <a:srcRect l="0" t="6344" r="0" b="207"/>
          <a:stretch>
            <a:fillRect/>
          </a:stretch>
        </p:blipFill>
        <p:spPr>
          <a:xfrm>
            <a:off x="-1" y="4855339"/>
            <a:ext cx="13004801" cy="3232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182429520_1646x1646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7" name="Shape 287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Bonus</a:t>
            </a:r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Environnement de staging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721" y="663575"/>
            <a:ext cx="12629336" cy="8426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2273" y="0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5410566" y="460020"/>
            <a:ext cx="1899122" cy="149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445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600"/>
              </a:spcBef>
              <a:defRPr spc="0" sz="9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ASK</a:t>
            </a:r>
          </a:p>
        </p:txBody>
      </p:sp>
      <p:sp>
        <p:nvSpPr>
          <p:cNvPr id="295" name="Shape 295"/>
          <p:cNvSpPr/>
          <p:nvPr/>
        </p:nvSpPr>
        <p:spPr>
          <a:xfrm>
            <a:off x="2197509" y="8016828"/>
            <a:ext cx="8609782" cy="1498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445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600"/>
              </a:spcBef>
              <a:defRPr spc="0" sz="9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ALL THE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Agenda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Contexte</a:t>
            </a:r>
          </a:p>
          <a:p>
            <a:pPr/>
            <a:r>
              <a:t>Notre flow</a:t>
            </a:r>
          </a:p>
          <a:p>
            <a:pPr/>
            <a:r>
              <a:t>Nos outils et pourquoi</a:t>
            </a:r>
          </a:p>
          <a:p>
            <a:pPr/>
            <a:r>
              <a:t>Prochaines étapes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44" t="0" r="2644" b="0"/>
          <a:stretch>
            <a:fillRect/>
          </a:stretch>
        </p:blipFill>
        <p:spPr>
          <a:xfrm>
            <a:off x="6846349" y="0"/>
            <a:ext cx="6158451" cy="9753600"/>
          </a:xfrm>
          <a:prstGeom prst="rect">
            <a:avLst/>
          </a:prstGeom>
        </p:spPr>
      </p:pic>
      <p:sp>
        <p:nvSpPr>
          <p:cNvPr id="146" name="Shape 146"/>
          <p:cNvSpPr/>
          <p:nvPr>
            <p:ph type="body" idx="14"/>
          </p:nvPr>
        </p:nvSpPr>
        <p:spPr>
          <a:xfrm flipV="1">
            <a:off x="144681" y="7696198"/>
            <a:ext cx="6451600" cy="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" name="Shape 147"/>
          <p:cNvSpPr/>
          <p:nvPr>
            <p:ph type="title"/>
          </p:nvPr>
        </p:nvSpPr>
        <p:spPr>
          <a:xfrm>
            <a:off x="144681" y="647700"/>
            <a:ext cx="6451601" cy="7213600"/>
          </a:xfrm>
          <a:prstGeom prst="rect">
            <a:avLst/>
          </a:prstGeom>
        </p:spPr>
        <p:txBody>
          <a:bodyPr/>
          <a:lstStyle/>
          <a:p>
            <a:pPr/>
            <a:r>
              <a:t>Contexte</a:t>
            </a:r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144681" y="7747000"/>
            <a:ext cx="6451601" cy="1358900"/>
          </a:xfrm>
          <a:prstGeom prst="rect">
            <a:avLst/>
          </a:prstGeom>
        </p:spPr>
        <p:txBody>
          <a:bodyPr/>
          <a:lstStyle/>
          <a:p>
            <a:pPr defTabSz="519937">
              <a:spcBef>
                <a:spcPts val="500"/>
              </a:spcBef>
              <a:defRPr sz="4272"/>
            </a:pPr>
            <a:r>
              <a:t>On fait quoi chez Petal ?</a:t>
            </a:r>
            <a:br/>
            <a:r>
              <a:t>Du point de vue de la R&amp;D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Contexte - Nos apps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application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Rails</a:t>
            </a:r>
            <a:r>
              <a:t> avec 15k tests (incluant unit et e2e)</a:t>
            </a:r>
          </a:p>
          <a:p>
            <a:pPr/>
            <a:r>
              <a:t>1 application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front-end</a:t>
            </a:r>
            <a:r>
              <a:t> avec 1985 unit tests et 426 e2e tests</a:t>
            </a:r>
          </a:p>
          <a:p>
            <a:pPr/>
            <a:r>
              <a:t>1 application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front-end</a:t>
            </a:r>
            <a:r>
              <a:t> avec 193 unit tests et 108 e2e tests</a:t>
            </a:r>
          </a:p>
          <a:p>
            <a:pPr/>
            <a:r>
              <a:t>1 application iOS /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Swift</a:t>
            </a:r>
            <a:r>
              <a:t> avec 908 unit tests et 48 UI</a:t>
            </a:r>
          </a:p>
          <a:p>
            <a:pPr/>
            <a:r>
              <a:t>1 application Android /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React-Native</a:t>
            </a:r>
            <a:r>
              <a:t> avec 462 unit tests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Contexte - Notre objectif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Réduire le temps</a:t>
            </a:r>
            <a:r>
              <a:t> entre le début du développement et la mise en production</a:t>
            </a:r>
          </a:p>
          <a:p>
            <a:pPr/>
            <a:r>
              <a:t>Ne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pas avoir de dépendance</a:t>
            </a:r>
            <a:r>
              <a:t> sur une équipe / personne qui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met en production</a:t>
            </a:r>
          </a:p>
          <a:p>
            <a:pPr/>
            <a:r>
              <a:t>Les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tests</a:t>
            </a:r>
            <a:r>
              <a:t> ne doivent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 pas être un frein</a:t>
            </a:r>
          </a:p>
          <a:p>
            <a:pPr/>
            <a:r>
              <a:t>Un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coverage minimum</a:t>
            </a:r>
            <a:r>
              <a:t> par patch est obligatoire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00" t="0" r="3400" b="0"/>
          <a:stretch>
            <a:fillRect/>
          </a:stretch>
        </p:blipFill>
        <p:spPr>
          <a:xfrm>
            <a:off x="7079128" y="880470"/>
            <a:ext cx="5938372" cy="7992660"/>
          </a:xfrm>
          <a:prstGeom prst="rect">
            <a:avLst/>
          </a:prstGeom>
        </p:spPr>
      </p:pic>
      <p:sp>
        <p:nvSpPr>
          <p:cNvPr id="163" name="Shape 163"/>
          <p:cNvSpPr/>
          <p:nvPr>
            <p:ph type="body" idx="14"/>
          </p:nvPr>
        </p:nvSpPr>
        <p:spPr>
          <a:xfrm flipV="1">
            <a:off x="267235" y="7696198"/>
            <a:ext cx="6451600" cy="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" name="Shape 164"/>
          <p:cNvSpPr/>
          <p:nvPr>
            <p:ph type="title"/>
          </p:nvPr>
        </p:nvSpPr>
        <p:spPr>
          <a:xfrm>
            <a:off x="267235" y="647700"/>
            <a:ext cx="6451601" cy="7213600"/>
          </a:xfrm>
          <a:prstGeom prst="rect">
            <a:avLst/>
          </a:prstGeom>
        </p:spPr>
        <p:txBody>
          <a:bodyPr/>
          <a:lstStyle/>
          <a:p>
            <a:pPr/>
            <a:r>
              <a:t>Notre flow</a:t>
            </a:r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267235" y="7747000"/>
            <a:ext cx="6451601" cy="1358900"/>
          </a:xfrm>
          <a:prstGeom prst="rect">
            <a:avLst/>
          </a:prstGeom>
        </p:spPr>
        <p:txBody>
          <a:bodyPr/>
          <a:lstStyle/>
          <a:p>
            <a:pPr/>
            <a:r>
              <a:t>Du dev à la prod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Notre Flow - Push to merge</a:t>
            </a:r>
          </a:p>
        </p:txBody>
      </p:sp>
      <p:pic>
        <p:nvPicPr>
          <p:cNvPr id="169" name="setp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0466" y="4963250"/>
            <a:ext cx="31496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etp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4096" y="2507447"/>
            <a:ext cx="2717801" cy="251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tep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5340" y="6023021"/>
            <a:ext cx="8623301" cy="255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tep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87587" y="4136247"/>
            <a:ext cx="8432801" cy="367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tep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96252" y="4482297"/>
            <a:ext cx="69596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tep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71984" y="2615344"/>
            <a:ext cx="3975101" cy="170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tep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81514" y="4253264"/>
            <a:ext cx="20320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tep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89904" y="3873930"/>
            <a:ext cx="28575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jpe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78281" y="1857244"/>
            <a:ext cx="10048238" cy="7536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1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7"/>
      <p:bldP build="whole" bldLvl="1" animBg="1" rev="0" advAuto="0" spid="170" grpId="9"/>
      <p:bldP build="whole" bldLvl="1" animBg="1" rev="0" advAuto="0" spid="174" grpId="6"/>
      <p:bldP build="whole" bldLvl="1" animBg="1" rev="0" advAuto="0" spid="171" grpId="16"/>
      <p:bldP build="whole" bldLvl="1" animBg="1" rev="0" advAuto="0" spid="173" grpId="5"/>
      <p:bldP build="whole" bldLvl="1" animBg="1" rev="0" advAuto="0" spid="169" grpId="2"/>
      <p:bldP build="whole" bldLvl="1" animBg="1" rev="0" advAuto="0" spid="172" grpId="4"/>
      <p:bldP build="whole" bldLvl="1" animBg="1" rev="0" advAuto="0" spid="174" grpId="10"/>
      <p:bldP build="whole" bldLvl="1" animBg="1" rev="0" advAuto="0" spid="171" grpId="3"/>
      <p:bldP build="whole" bldLvl="1" animBg="1" rev="0" advAuto="0" spid="176" grpId="7"/>
      <p:bldP build="whole" bldLvl="1" animBg="1" rev="0" advAuto="0" spid="172" grpId="12"/>
      <p:bldP build="whole" bldLvl="1" animBg="1" rev="0" advAuto="0" spid="173" grpId="14"/>
      <p:bldP build="whole" bldLvl="1" animBg="1" rev="0" advAuto="0" spid="170" grpId="1"/>
      <p:bldP build="whole" bldLvl="1" animBg="1" rev="0" advAuto="0" spid="176" grpId="11"/>
      <p:bldP build="whole" bldLvl="1" animBg="1" rev="0" advAuto="0" spid="175" grpId="8"/>
      <p:bldP build="whole" bldLvl="1" animBg="1" rev="0" advAuto="0" spid="169" grpId="15"/>
      <p:bldP build="whole" bldLvl="1" animBg="1" rev="0" advAuto="0" spid="175" grpId="1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changement dans master =&gt;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build</a:t>
            </a:r>
          </a:p>
          <a:p>
            <a:pPr/>
            <a:r>
              <a:t>Build de master </a:t>
            </a:r>
            <a:r>
              <a:rPr>
                <a:solidFill>
                  <a:srgbClr val="008F00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rPr>
              <a:t>vert</a:t>
            </a:r>
            <a:r>
              <a:t> =&gt;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deploy</a:t>
            </a:r>
            <a:endParaRPr>
              <a:latin typeface="Iowan Old Style Bold"/>
              <a:ea typeface="Iowan Old Style Bold"/>
              <a:cs typeface="Iowan Old Style Bold"/>
              <a:sym typeface="Iowan Old Style Bold"/>
            </a:endParaRPr>
          </a:p>
          <a:p>
            <a:pPr/>
            <a:r>
              <a:t>Open deployment hours: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10am to 4pm - lundi à vendredi</a:t>
            </a:r>
          </a:p>
        </p:txBody>
      </p:sp>
      <p:pic>
        <p:nvPicPr>
          <p:cNvPr id="180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4321" y="2351105"/>
            <a:ext cx="81280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Notre Flow - Merge to Prod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" dur="500" fill="hold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3"/>
      <p:bldP build="p" bldLvl="5" animBg="1" rev="0" advAuto="0" spid="179" grpId="1"/>
      <p:bldP build="whole" bldLvl="1" animBg="1" rev="0" advAuto="0" spid="180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